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344" r:id="rId2"/>
    <p:sldId id="365" r:id="rId3"/>
    <p:sldId id="364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negin" id="{500A8DA6-68D5-4056-9424-5A9DB03A8E38}">
          <p14:sldIdLst>
            <p14:sldId id="344"/>
            <p14:sldId id="365"/>
            <p14:sldId id="364"/>
          </p14:sldIdLst>
        </p14:section>
        <p14:section name="Default Section" id="{222AB770-65B8-3043-82D9-F9AD1E14A7C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staatsballett-berlin.de/de/ensemble/john-cranko/5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Bekleidung enthält.&#10;&#10;Automatisch generierte Beschreibung">
            <a:extLst>
              <a:ext uri="{FF2B5EF4-FFF2-40B4-BE49-F238E27FC236}">
                <a16:creationId xmlns:a16="http://schemas.microsoft.com/office/drawing/2014/main" id="{21DC8701-2CBD-37C3-DE22-EDCFD74A8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871"/>
            <a:ext cx="9906000" cy="4953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63E08EE-3639-1861-285B-C7E8F13E66C6}"/>
              </a:ext>
            </a:extLst>
          </p:cNvPr>
          <p:cNvSpPr txBox="1"/>
          <p:nvPr/>
        </p:nvSpPr>
        <p:spPr>
          <a:xfrm>
            <a:off x="0" y="455907"/>
            <a:ext cx="50292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600" b="1" i="0" cap="all" dirty="0" err="1">
                <a:solidFill>
                  <a:srgbClr val="000000"/>
                </a:solidFill>
                <a:effectLst/>
                <a:latin typeface="Futura PT W01 Light"/>
              </a:rPr>
              <a:t>One</a:t>
            </a:r>
            <a:r>
              <a:rPr lang="en-US" altLang="zh-CN" sz="2600" b="1" cap="all" dirty="0" err="1">
                <a:solidFill>
                  <a:srgbClr val="000000"/>
                </a:solidFill>
                <a:latin typeface="Futura PT W01 Light"/>
              </a:rPr>
              <a:t>gin</a:t>
            </a:r>
            <a:endParaRPr lang="en-US" sz="2600" b="1" i="0" cap="all" dirty="0">
              <a:solidFill>
                <a:srgbClr val="000000"/>
              </a:solidFill>
              <a:effectLst/>
              <a:latin typeface="Futura PT W01 Light"/>
            </a:endParaRPr>
          </a:p>
        </p:txBody>
      </p:sp>
      <p:pic>
        <p:nvPicPr>
          <p:cNvPr id="7" name="Grafik 6" descr="Ein Bild, das Natur, Wolke enthält.&#10;&#10;Automatisch generierte Beschreibung">
            <a:extLst>
              <a:ext uri="{FF2B5EF4-FFF2-40B4-BE49-F238E27FC236}">
                <a16:creationId xmlns:a16="http://schemas.microsoft.com/office/drawing/2014/main" id="{167043D0-7FF6-875E-3D3D-5379203352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00"/>
            <a:ext cx="9906000" cy="4953000"/>
          </a:xfrm>
          <a:prstGeom prst="rect">
            <a:avLst/>
          </a:prstGeom>
        </p:spPr>
      </p:pic>
      <p:pic>
        <p:nvPicPr>
          <p:cNvPr id="9" name="Grafik 8" descr="Ein Bild, das Person, drinnen enthält.&#10;&#10;Automatisch generierte Beschreibung">
            <a:extLst>
              <a:ext uri="{FF2B5EF4-FFF2-40B4-BE49-F238E27FC236}">
                <a16:creationId xmlns:a16="http://schemas.microsoft.com/office/drawing/2014/main" id="{1327C0B3-ED94-D277-C87A-02939659F3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00"/>
            <a:ext cx="9906000" cy="4953000"/>
          </a:xfrm>
          <a:prstGeom prst="rect">
            <a:avLst/>
          </a:prstGeom>
        </p:spPr>
      </p:pic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20F3A02A-6249-C8C2-0013-519827C575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114" y="5932714"/>
            <a:ext cx="1915886" cy="90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0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06AADFFF-87F6-9878-5657-5C46DD831CD6}"/>
              </a:ext>
            </a:extLst>
          </p:cNvPr>
          <p:cNvSpPr txBox="1"/>
          <p:nvPr/>
        </p:nvSpPr>
        <p:spPr>
          <a:xfrm>
            <a:off x="0" y="131020"/>
            <a:ext cx="495300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厌倦了城市生活的年轻贵族尤金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奥涅金似乎完全专注于自我，他和他的朋友伦斯基一起前往乡下看望他的未婚妻奥尔加。在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Larina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一家田园诗般的世界里，他遇到了害羞的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Tatjana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，她全神贯注于读书。年轻漂亮的姑娘瞬间爱上了他，并写信向他表白。但奥涅金拒绝承认并撕毁了她眼前的信件。奥涅金的拒绝让塔佳娜深感沮丧，伦斯基在与未婚妻奥尔加的喧闹舞蹈中激怒了他，最终向他的朋友发起决斗。时隔多年，儒雅的奥涅金在大庭广众之下再次遇见成熟的塔蒂亚娜，后来成为格雷明王子的妻子。潮流正在转变。</a:t>
            </a:r>
            <a:endParaRPr lang="en-US" altLang="zh-CN" sz="1200" b="0" i="0" dirty="0">
              <a:solidFill>
                <a:srgbClr val="000000"/>
              </a:solidFill>
              <a:effectLst/>
              <a:latin typeface="Futura PT W01 Book"/>
            </a:endParaRPr>
          </a:p>
          <a:p>
            <a:pPr algn="l"/>
            <a:endParaRPr lang="zh-CN" altLang="en-US" sz="1200" b="0" i="0" dirty="0">
              <a:solidFill>
                <a:srgbClr val="000000"/>
              </a:solidFill>
              <a:effectLst/>
              <a:latin typeface="Futura PT W01 Book"/>
            </a:endParaRPr>
          </a:p>
          <a:p>
            <a:pPr algn="l"/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编舞家约翰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克兰科将普希金的诗歌小说改编为叙事芭蕾舞剧，创造了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20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世纪芭蕾舞史上的杰作之一。约翰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克兰科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(John 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Cranko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凭借对潜意识敏感度无与伦比的感受，以编舞和戏剧化的方式刻画在角色中，讲述了未实现的爱情的神话。音乐基于彼得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柴可夫斯基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(Peter I. Tchaikovsky)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的作品，但没有使用他的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ONEGIN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歌剧中的一个小节。</a:t>
            </a:r>
            <a:endParaRPr lang="en-US" altLang="zh-CN" sz="1200" b="0" i="0" dirty="0">
              <a:solidFill>
                <a:srgbClr val="000000"/>
              </a:solidFill>
              <a:effectLst/>
              <a:latin typeface="Futura PT W01 Book"/>
            </a:endParaRPr>
          </a:p>
          <a:p>
            <a:pPr algn="l"/>
            <a:endParaRPr lang="en-US" altLang="zh-CN" sz="1200" dirty="0">
              <a:solidFill>
                <a:srgbClr val="000000"/>
              </a:solidFill>
              <a:latin typeface="Futura PT W01 Book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 err="1">
                <a:solidFill>
                  <a:srgbClr val="000000"/>
                </a:solidFill>
                <a:effectLst/>
                <a:latin typeface="Futura PT W01 Book"/>
              </a:rPr>
              <a:t>Choreographie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Futura PT W01 Book"/>
              </a:rPr>
              <a:t> und </a:t>
            </a:r>
            <a:r>
              <a:rPr lang="en-US" sz="1200" b="1" i="0" dirty="0" err="1">
                <a:solidFill>
                  <a:srgbClr val="000000"/>
                </a:solidFill>
                <a:effectLst/>
                <a:latin typeface="Futura PT W01 Book"/>
              </a:rPr>
              <a:t>Inszenierung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Futura PT W01 Book"/>
              </a:rPr>
              <a:t>: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 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Futura PT W01 Book"/>
                <a:hlinkClick r:id="rId2"/>
              </a:rPr>
              <a:t>John </a:t>
            </a:r>
            <a:r>
              <a:rPr lang="en-US" sz="1200" b="0" i="0" u="none" strike="noStrike" dirty="0" err="1">
                <a:solidFill>
                  <a:srgbClr val="000000"/>
                </a:solidFill>
                <a:effectLst/>
                <a:latin typeface="Futura PT W01 Book"/>
                <a:hlinkClick r:id="rId2"/>
              </a:rPr>
              <a:t>Cranko</a:t>
            </a:r>
            <a:endParaRPr lang="en-US" sz="1200" b="0" i="0" dirty="0">
              <a:solidFill>
                <a:srgbClr val="000000"/>
              </a:solidFill>
              <a:effectLst/>
              <a:latin typeface="Futura PT W01 Book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 err="1">
                <a:solidFill>
                  <a:srgbClr val="000000"/>
                </a:solidFill>
                <a:effectLst/>
                <a:latin typeface="Futura PT W01 Book"/>
              </a:rPr>
              <a:t>Bühne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Futura PT W01 Book"/>
              </a:rPr>
              <a:t> und </a:t>
            </a:r>
            <a:r>
              <a:rPr lang="en-US" sz="1200" b="1" i="0" dirty="0" err="1">
                <a:solidFill>
                  <a:srgbClr val="000000"/>
                </a:solidFill>
                <a:effectLst/>
                <a:latin typeface="Futura PT W01 Book"/>
              </a:rPr>
              <a:t>Kostüm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Futura PT W01 Book"/>
              </a:rPr>
              <a:t>: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 Elisabeth Dalton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 err="1">
                <a:solidFill>
                  <a:srgbClr val="000000"/>
                </a:solidFill>
                <a:effectLst/>
                <a:latin typeface="Futura PT W01 Book"/>
              </a:rPr>
              <a:t>Einstudierung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Futura PT W01 Book"/>
              </a:rPr>
              <a:t>: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 Reid Anderson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 err="1">
                <a:solidFill>
                  <a:srgbClr val="000000"/>
                </a:solidFill>
                <a:effectLst/>
                <a:latin typeface="Futura PT W01 Book"/>
              </a:rPr>
              <a:t>Musikalische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Futura PT W01 Book"/>
              </a:rPr>
              <a:t> </a:t>
            </a:r>
            <a:r>
              <a:rPr lang="en-US" sz="1200" b="1" i="0" dirty="0" err="1">
                <a:solidFill>
                  <a:srgbClr val="000000"/>
                </a:solidFill>
                <a:effectLst/>
                <a:latin typeface="Futura PT W01 Book"/>
              </a:rPr>
              <a:t>Leitung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Futura PT W01 Book"/>
              </a:rPr>
              <a:t>: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 Jonathan </a:t>
            </a:r>
            <a:r>
              <a:rPr lang="en-US" sz="1200" b="0" i="0" dirty="0" err="1">
                <a:solidFill>
                  <a:srgbClr val="000000"/>
                </a:solidFill>
                <a:effectLst/>
                <a:latin typeface="Futura PT W01 Book"/>
              </a:rPr>
              <a:t>Stockhammer</a:t>
            </a:r>
            <a:endParaRPr lang="en-US" sz="1200" b="0" i="0" dirty="0">
              <a:solidFill>
                <a:srgbClr val="000000"/>
              </a:solidFill>
              <a:effectLst/>
              <a:latin typeface="Futura PT W01 Book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 err="1">
                <a:solidFill>
                  <a:srgbClr val="000000"/>
                </a:solidFill>
                <a:effectLst/>
                <a:latin typeface="Futura PT W01 Book"/>
              </a:rPr>
              <a:t>Staatskapelle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 Berlin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 err="1">
                <a:solidFill>
                  <a:srgbClr val="000000"/>
                </a:solidFill>
                <a:effectLst/>
                <a:latin typeface="Futura PT W01 Book"/>
              </a:rPr>
              <a:t>Solist:innen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 und Corps de ballet des </a:t>
            </a:r>
            <a:r>
              <a:rPr lang="en-US" sz="1200" b="0" i="0" dirty="0" err="1">
                <a:solidFill>
                  <a:srgbClr val="000000"/>
                </a:solidFill>
                <a:effectLst/>
                <a:latin typeface="Futura PT W01 Book"/>
              </a:rPr>
              <a:t>Staatsballetts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 Berlin</a:t>
            </a:r>
          </a:p>
          <a:p>
            <a:pPr algn="l"/>
            <a:endParaRPr lang="zh-CN" altLang="en-US" sz="1200" b="0" i="0" dirty="0">
              <a:solidFill>
                <a:srgbClr val="000000"/>
              </a:solidFill>
              <a:effectLst/>
              <a:latin typeface="Futura PT W01 Book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494FA6-AFD3-864A-CC8E-8E06932A0880}"/>
              </a:ext>
            </a:extLst>
          </p:cNvPr>
          <p:cNvSpPr txBox="1"/>
          <p:nvPr/>
        </p:nvSpPr>
        <p:spPr>
          <a:xfrm>
            <a:off x="4953000" y="131020"/>
            <a:ext cx="495844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200" b="0" i="0" cap="all" dirty="0">
                <a:solidFill>
                  <a:srgbClr val="000000"/>
                </a:solidFill>
                <a:effectLst/>
                <a:latin typeface="Futura PT W01 Light"/>
              </a:rPr>
              <a:t>约翰</a:t>
            </a:r>
            <a:r>
              <a:rPr lang="en-US" altLang="zh-CN" sz="1200" b="0" i="0" cap="all" dirty="0">
                <a:solidFill>
                  <a:srgbClr val="000000"/>
                </a:solidFill>
                <a:effectLst/>
                <a:latin typeface="Futura PT W01 Light"/>
              </a:rPr>
              <a:t>·</a:t>
            </a:r>
            <a:r>
              <a:rPr lang="zh-CN" altLang="en-US" sz="1200" b="0" i="0" cap="all" dirty="0">
                <a:solidFill>
                  <a:srgbClr val="000000"/>
                </a:solidFill>
                <a:effectLst/>
                <a:latin typeface="Futura PT W01 Light"/>
              </a:rPr>
              <a:t>克兰科</a:t>
            </a:r>
            <a:endParaRPr lang="en-US" altLang="zh-CN" sz="1200" b="0" i="0" cap="all" dirty="0">
              <a:solidFill>
                <a:srgbClr val="000000"/>
              </a:solidFill>
              <a:effectLst/>
              <a:latin typeface="Futura PT W01 Light"/>
            </a:endParaRPr>
          </a:p>
          <a:p>
            <a:pPr algn="l"/>
            <a:endParaRPr lang="en-US" altLang="zh-CN" sz="1200" cap="all" dirty="0">
              <a:solidFill>
                <a:srgbClr val="000000"/>
              </a:solidFill>
              <a:latin typeface="Futura PT W01 Light"/>
            </a:endParaRPr>
          </a:p>
          <a:p>
            <a:pPr algn="l"/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出生于南非。他主要在开普敦大学接受舞蹈训练，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1942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年，他还为斯特拉文斯基的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《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士兵的故事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》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组曲编排了他的第一部芭蕾舞剧。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1946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年，他在伦敦萨德勒威尔斯学校继续学习，不久后成为萨德勒威尔斯芭蕾舞团（即后来的皇家芭蕾舞团）的成员。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1947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年，克兰科为德彪西的儿童乐园编舞引起了不小的轰动。从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1949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年开始，他开始了专门的编舞生涯，创作了极其成功的作品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——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主要是为萨德勒的威尔斯芭蕾舞团创作的。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1957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年，他首次为皇家芭蕾舞团首演全长英国芭蕾舞剧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THE PAGODA PRINCE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。</a:t>
            </a:r>
          </a:p>
          <a:p>
            <a:pPr algn="l"/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1961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年，时任符腾堡州剧院总经理的沃尔特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埃里希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舍费尔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(Walter Erich Schäfer)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任命约翰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克兰科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(John 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Cranko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为斯图加特芭蕾舞团的导演。同年，他创建了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KATALYSE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。斯图加特芭蕾舞的鼎盛时期始于约翰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克兰科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(John 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Cranko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)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。</a:t>
            </a:r>
          </a:p>
          <a:p>
            <a:pPr algn="l"/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一开始，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Cranko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创作了一些小编舞，并在他周围聚集了一群舞者，包括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Birgit Keil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、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Marcia 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Haydée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、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Egon Madsen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和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Richard 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Cragun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。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1962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年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12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月，克兰科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Cranko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的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《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罗密欧与茱莉亚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》(ROMEO UND JULIA)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首演，克兰科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Cranko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和整个剧团在世界名望上取得了突破。</a:t>
            </a:r>
            <a:r>
              <a:rPr lang="zh-CN" altLang="en-US" sz="1200" b="0" i="1" dirty="0">
                <a:solidFill>
                  <a:srgbClr val="000000"/>
                </a:solidFill>
                <a:effectLst/>
                <a:latin typeface="Futura PT W01 Book"/>
              </a:rPr>
              <a:t> 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随后是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JEU DE CARTES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、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OPUS 1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和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INITIALS RBME 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，以及叙事芭蕾舞剧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ONEGIN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、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SWAN LAKE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、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THE TAMING OF THE SHREW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、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CARMEN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或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POEME DE L'EXSTASE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和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SPUREN </a:t>
            </a:r>
            <a:r>
              <a:rPr lang="zh-CN" altLang="en-US" sz="1200" b="0" i="1" dirty="0">
                <a:solidFill>
                  <a:srgbClr val="000000"/>
                </a:solidFill>
                <a:effectLst/>
                <a:latin typeface="Futura PT W01 Book"/>
              </a:rPr>
              <a:t>。</a:t>
            </a:r>
            <a:endParaRPr lang="zh-CN" altLang="en-US" sz="1200" b="0" i="0" dirty="0">
              <a:solidFill>
                <a:srgbClr val="000000"/>
              </a:solidFill>
              <a:effectLst/>
              <a:latin typeface="Futura PT W01 Book"/>
            </a:endParaRPr>
          </a:p>
          <a:p>
            <a:pPr algn="l"/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1969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年，约翰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克兰科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(John 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Cranko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在大都会歌剧院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(Metropolitan Opera)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的胜利演出季中，克兰科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Cranko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)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讲故事的天赋、清晰、戏剧性的结构以及他掌握双人舞艺术的非凡方式征服了纽约的观众。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1973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年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6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月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26 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日，约翰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·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克兰科 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(John </a:t>
            </a:r>
            <a:r>
              <a:rPr lang="en-US" altLang="zh-CN" sz="1200" b="0" i="0" dirty="0" err="1">
                <a:solidFill>
                  <a:srgbClr val="000000"/>
                </a:solidFill>
                <a:effectLst/>
                <a:latin typeface="Futura PT W01 Book"/>
              </a:rPr>
              <a:t>Cranko</a:t>
            </a:r>
            <a:r>
              <a:rPr lang="en-US" altLang="zh-CN" sz="1200" b="0" i="0" dirty="0">
                <a:solidFill>
                  <a:srgbClr val="000000"/>
                </a:solidFill>
                <a:effectLst/>
                <a:latin typeface="Futura PT W01 Book"/>
              </a:rPr>
              <a:t>)</a:t>
            </a:r>
            <a:r>
              <a:rPr lang="zh-CN" altLang="en-US" sz="1200" b="0" i="0" dirty="0">
                <a:solidFill>
                  <a:srgbClr val="000000"/>
                </a:solidFill>
                <a:effectLst/>
                <a:latin typeface="Futura PT W01 Book"/>
              </a:rPr>
              <a:t>在从成功的美国之旅返回的航班上意外死亡。</a:t>
            </a:r>
          </a:p>
          <a:p>
            <a:pPr algn="l"/>
            <a:endParaRPr lang="zh-CN" altLang="en-US" sz="1200" b="0" i="0" cap="all" dirty="0">
              <a:solidFill>
                <a:srgbClr val="000000"/>
              </a:solidFill>
              <a:effectLst/>
              <a:latin typeface="Futura PT W01 Light"/>
            </a:endParaRP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3BEA938C-9782-6256-B953-118109A295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386" y="5022240"/>
            <a:ext cx="3057614" cy="1443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12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erson, Sport, Tänzer enthält.&#10;&#10;Automatisch generierte Beschreibung">
            <a:extLst>
              <a:ext uri="{FF2B5EF4-FFF2-40B4-BE49-F238E27FC236}">
                <a16:creationId xmlns:a16="http://schemas.microsoft.com/office/drawing/2014/main" id="{C3DFB3B8-9F04-39C0-B9A4-8A26F094E7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1" r="-1" b="-1"/>
          <a:stretch/>
        </p:blipFill>
        <p:spPr>
          <a:xfrm>
            <a:off x="261405" y="321732"/>
            <a:ext cx="4610854" cy="301740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74F905C6-3A6D-2698-8562-37044BA989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5" r="-1" b="4194"/>
          <a:stretch/>
        </p:blipFill>
        <p:spPr>
          <a:xfrm>
            <a:off x="261405" y="3510853"/>
            <a:ext cx="4610854" cy="2789954"/>
          </a:xfrm>
          <a:prstGeom prst="rect">
            <a:avLst/>
          </a:prstGeom>
        </p:spPr>
      </p:pic>
      <p:pic>
        <p:nvPicPr>
          <p:cNvPr id="7" name="Grafik 6" descr="Ein Bild, das Person, Sport, Tänzer enthält.&#10;&#10;Automatisch generierte Beschreibung">
            <a:extLst>
              <a:ext uri="{FF2B5EF4-FFF2-40B4-BE49-F238E27FC236}">
                <a16:creationId xmlns:a16="http://schemas.microsoft.com/office/drawing/2014/main" id="{E589BBA9-4818-66C0-563F-9A3AC7EA94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7" r="30941" b="1"/>
          <a:stretch/>
        </p:blipFill>
        <p:spPr>
          <a:xfrm>
            <a:off x="5033740" y="321733"/>
            <a:ext cx="4610854" cy="597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75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672</Words>
  <Application>Microsoft Macintosh PowerPoint</Application>
  <PresentationFormat>A4 Paper (210x297 mm)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Futura PT W01 Book</vt:lpstr>
      <vt:lpstr>Futura PT W01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326</cp:revision>
  <cp:lastPrinted>2022-12-15T13:45:23Z</cp:lastPrinted>
  <dcterms:created xsi:type="dcterms:W3CDTF">2022-11-07T20:45:57Z</dcterms:created>
  <dcterms:modified xsi:type="dcterms:W3CDTF">2023-10-15T12:09:33Z</dcterms:modified>
</cp:coreProperties>
</file>

<file path=docProps/thumbnail.jpeg>
</file>